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881267-B1A8-4A08-A488-1FD2322CF55F}">
  <a:tblStyle styleId="{19881267-B1A8-4A08-A488-1FD2322CF5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62e2857e1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62e2857e1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169d2d50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169d2d50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69d2d501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69d2d501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69d2d501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169d2d501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62e2857e1_7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162e2857e1_7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627b9e0c6_7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627b9e0c6_7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-agile because it is a mainly organizational innovation and it is very important to communicate with all involved parties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627b9e0c6_7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1627b9e0c6_7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-agile because it is a mainly organizational innovation and it is very important to communicate with all involved parties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627b9e0c6_7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1627b9e0c6_7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627b9e0c6_7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1627b9e0c6_7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627b9e0c6_7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627b9e0c6_7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-agile because it is a mainly organizational innovation and it is very important to communicate with all involved parties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62e2857e1_7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62e2857e1_7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627b9e0c6_7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1627b9e0c6_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627b9e0c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627b9e0c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Waterfall better method here as this is a step-by-step structural process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69d2d5010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69d2d5010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Waterfall better method here as this is a step-by-step structural process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627b9e0c6_7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627b9e0c6_7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1627b9e0c6_7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1627b9e0c6_7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Would demand high level of cooperation with </a:t>
            </a:r>
            <a:r>
              <a:rPr lang="de"/>
              <a:t>government</a:t>
            </a:r>
            <a:r>
              <a:rPr lang="de"/>
              <a:t> institutions, R&amp;D companies and manufacturers.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View point today: assertiveness not to high due to social fears and a high dependence on train drivers, technology not developed enough yet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627b9e0c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627b9e0c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There are already some subway and tram trains in Hamburg for example that drive without a driver, but the project is still very much in the innovation area for most parts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69d2d5010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169d2d5010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62e2857e1_7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62e2857e1_7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69d2d5010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69d2d5010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62e2857e1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62e2857e1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627b9e0c6_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627b9e0c6_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Just change if the </a:t>
            </a:r>
            <a:r>
              <a:rPr lang="de"/>
              <a:t>response</a:t>
            </a:r>
            <a:r>
              <a:rPr lang="de"/>
              <a:t> are not so good @anton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627b9e0c6_7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627b9e0c6_7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Competetive Advantage: no super budget and superpremium but offers everything in the middle (supersparpreis - first class)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Competitors not only Railcompanies but also other means of transport like Flixbus, Airlines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62e2857e1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62e2857e1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Competetive Advantage: no super budget and superpremium but offers everything in the middle (supersparpreis - first class)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Competitors not only Railcompanies but also other means of transport like Flixbus, Airlines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627b9e0c6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627b9e0c6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not on the productivity frontier because not 100% efficient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7"/>
            <a:ext cx="9144000" cy="6850868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63000" stPos="0" sy="-100000" ky="0"/>
          </a:effectLst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400" y="1437825"/>
            <a:ext cx="6269199" cy="17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686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800">
                <a:solidFill>
                  <a:schemeClr val="dk1"/>
                </a:solidFill>
              </a:rPr>
              <a:t>A Presentation by Lu Maywald, Johannes Lauer,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800">
                <a:solidFill>
                  <a:schemeClr val="dk1"/>
                </a:solidFill>
              </a:rPr>
              <a:t>Maje Hansen, Anton Bohlen &amp; Benedikt Gfüllner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type="title"/>
          </p:nvPr>
        </p:nvSpPr>
        <p:spPr>
          <a:xfrm>
            <a:off x="809450" y="173675"/>
            <a:ext cx="87723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 Deutsche Bahn Income </a:t>
            </a:r>
            <a:r>
              <a:rPr lang="de"/>
              <a:t>s</a:t>
            </a:r>
            <a:r>
              <a:rPr lang="de"/>
              <a:t>tatement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(January - June 2022)</a:t>
            </a:r>
            <a:endParaRPr/>
          </a:p>
        </p:txBody>
      </p:sp>
      <p:graphicFrame>
        <p:nvGraphicFramePr>
          <p:cNvPr id="250" name="Google Shape;250;p22"/>
          <p:cNvGraphicFramePr/>
          <p:nvPr/>
        </p:nvGraphicFramePr>
        <p:xfrm>
          <a:off x="879375" y="1080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{19881267-B1A8-4A08-A488-1FD2322CF55F}</a:tableStyleId>
              </a:tblPr>
              <a:tblGrid>
                <a:gridCol w="1465525"/>
                <a:gridCol w="4170775"/>
                <a:gridCol w="1202850"/>
              </a:tblGrid>
              <a:tr h="95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Revenue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Passenger transport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Cargo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other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Total Revenue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8,778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16,793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u="sng"/>
                        <a:t>  4,108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29,679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3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Expenses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Personnel expenses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Cost of material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others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Total Expenses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10,029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16,502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u="sng"/>
                        <a:t>  2,343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28,874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Gains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Inventory changes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1,923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Losses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Depreciation and interest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2,130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Net Income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(Revenue+Gains) -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Expenses+Losses)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598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253" name="Google Shape;2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/>
        </p:nvSpPr>
        <p:spPr>
          <a:xfrm>
            <a:off x="105000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9E9E9E"/>
                </a:solidFill>
              </a:rPr>
              <a:t>Macro Part </a:t>
            </a:r>
            <a:endParaRPr b="1" sz="1100">
              <a:solidFill>
                <a:srgbClr val="9E9E9E"/>
              </a:solidFill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1752450" y="4602500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434343"/>
                </a:solidFill>
              </a:rPr>
              <a:t>5. Balance Sheet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4729525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9E9E9E"/>
                </a:solidFill>
              </a:rPr>
              <a:t>Micro Part </a:t>
            </a:r>
            <a:endParaRPr sz="11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>
            <p:ph type="title"/>
          </p:nvPr>
        </p:nvSpPr>
        <p:spPr>
          <a:xfrm>
            <a:off x="172525" y="431750"/>
            <a:ext cx="877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 </a:t>
            </a:r>
            <a:r>
              <a:rPr lang="de"/>
              <a:t>Income Statement for January to June 2022</a:t>
            </a:r>
            <a:endParaRPr/>
          </a:p>
        </p:txBody>
      </p:sp>
      <p:graphicFrame>
        <p:nvGraphicFramePr>
          <p:cNvPr id="262" name="Google Shape;262;p23"/>
          <p:cNvGraphicFramePr/>
          <p:nvPr/>
        </p:nvGraphicFramePr>
        <p:xfrm>
          <a:off x="327750" y="1004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{19881267-B1A8-4A08-A488-1FD2322CF55F}</a:tableStyleId>
              </a:tblPr>
              <a:tblGrid>
                <a:gridCol w="1908550"/>
                <a:gridCol w="920950"/>
                <a:gridCol w="1431800"/>
                <a:gridCol w="1414750"/>
                <a:gridCol w="1423250"/>
              </a:tblGrid>
              <a:tr h="33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ED1B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2022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2070 pessimistic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2070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neutral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2070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optimistic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</a:tr>
              <a:tr h="16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lt1"/>
                          </a:solidFill>
                        </a:rPr>
                        <a:t>Revenue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Passenger transport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Freight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other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opportunity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opportunity 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Total Revenue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1B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1B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1B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1B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">
                          <a:solidFill>
                            <a:schemeClr val="dk1"/>
                          </a:solidFill>
                        </a:rPr>
                        <a:t>8,778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16,793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  4,108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u="sng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u="sng">
                          <a:solidFill>
                            <a:schemeClr val="dk1"/>
                          </a:solidFill>
                        </a:rPr>
                        <a:t>          .</a:t>
                      </a:r>
                      <a:endParaRPr u="sng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29,679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D1B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26,334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39,884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9,757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(5,486)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u="sng"/>
                        <a:t>          .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75,975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32,918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">
                          <a:solidFill>
                            <a:schemeClr val="dk1"/>
                          </a:solidFill>
                        </a:rPr>
                        <a:t>41,983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10,270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(10,973)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u="sng"/>
                        <a:t>       </a:t>
                      </a:r>
                      <a:r>
                        <a:rPr lang="de" u="sng"/>
                        <a:t>   .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85,171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43,890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46,181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11,297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(19,751)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u="sng"/>
                        <a:t>            .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101,368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lt1"/>
                          </a:solidFill>
                        </a:rPr>
                        <a:t>Gains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Inventory changes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1B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">
                          <a:solidFill>
                            <a:schemeClr val="dk1"/>
                          </a:solidFill>
                        </a:rPr>
                        <a:t>1,923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4,567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4,807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5,288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3" name="Google Shape;2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3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265" name="Google Shape;2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/>
        </p:nvSpPr>
        <p:spPr>
          <a:xfrm>
            <a:off x="105000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9E9E9E"/>
                </a:solidFill>
              </a:rPr>
              <a:t>Macro Part </a:t>
            </a:r>
            <a:endParaRPr b="1" sz="1100">
              <a:solidFill>
                <a:srgbClr val="9E9E9E"/>
              </a:solidFill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4729525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9E9E9E"/>
                </a:solidFill>
              </a:rPr>
              <a:t>Micro Part </a:t>
            </a:r>
            <a:endParaRPr sz="1100">
              <a:solidFill>
                <a:srgbClr val="9E9E9E"/>
              </a:solidFill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1752450" y="4602500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434343"/>
                </a:solidFill>
              </a:rPr>
              <a:t>5. Balance Sheet</a:t>
            </a:r>
            <a:endParaRPr b="1"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24"/>
          <p:cNvGraphicFramePr/>
          <p:nvPr/>
        </p:nvGraphicFramePr>
        <p:xfrm>
          <a:off x="297425" y="6064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{19881267-B1A8-4A08-A488-1FD2322CF55F}</a:tableStyleId>
              </a:tblPr>
              <a:tblGrid>
                <a:gridCol w="2204700"/>
                <a:gridCol w="1143200"/>
                <a:gridCol w="1654300"/>
                <a:gridCol w="1693600"/>
                <a:gridCol w="1673950"/>
              </a:tblGrid>
              <a:tr h="155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lt1"/>
                          </a:solidFill>
                        </a:rPr>
                        <a:t>Expenses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Personnel expenses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Cost of material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others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opportunity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opportunity 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Total Expenses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10,029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16,502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  2,343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u="sng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u="sng">
                          <a:solidFill>
                            <a:schemeClr val="dk1"/>
                          </a:solidFill>
                        </a:rPr>
                        <a:t>          .</a:t>
                      </a:r>
                      <a:endParaRPr u="sng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28,874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22,073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45,381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6,443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u="sng"/>
                        <a:t>( -2,508)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73,897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17,551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41,255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5,858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u="sng"/>
                        <a:t>( -7,522)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64,664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12,536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37,130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5,272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u="sng"/>
                        <a:t>(-12,536)</a:t>
                      </a:r>
                      <a:endParaRPr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54,938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lt1"/>
                          </a:solidFill>
                        </a:rPr>
                        <a:t>Losses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Depreciation and interest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de">
                          <a:solidFill>
                            <a:schemeClr val="dk1"/>
                          </a:solidFill>
                        </a:rPr>
                        <a:t>2,130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5,858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5,325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4,793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lt1"/>
                          </a:solidFill>
                        </a:rPr>
                        <a:t>Net Income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(Revenue+Gains) 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Expenses+Losses)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de">
                          <a:solidFill>
                            <a:schemeClr val="dk1"/>
                          </a:solidFill>
                        </a:rPr>
                        <a:t>598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1,027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 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19,989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46,925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lt1"/>
                          </a:solidFill>
                        </a:rPr>
                        <a:t>ROI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0,2%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5,6%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14,5%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4" name="Google Shape;2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276" name="Google Shape;2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/>
        </p:nvSpPr>
        <p:spPr>
          <a:xfrm>
            <a:off x="105000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9E9E9E"/>
                </a:solidFill>
              </a:rPr>
              <a:t>Macro Part </a:t>
            </a:r>
            <a:endParaRPr b="1" sz="1100">
              <a:solidFill>
                <a:srgbClr val="9E9E9E"/>
              </a:solidFill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4729525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9E9E9E"/>
                </a:solidFill>
              </a:rPr>
              <a:t>Micro Part </a:t>
            </a:r>
            <a:endParaRPr sz="1100">
              <a:solidFill>
                <a:srgbClr val="9E9E9E"/>
              </a:solidFill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1752450" y="4602500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434343"/>
                </a:solidFill>
              </a:rPr>
              <a:t>5. Balance Sheet</a:t>
            </a:r>
            <a:endParaRPr b="1"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5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>
            <p:ph type="title"/>
          </p:nvPr>
        </p:nvSpPr>
        <p:spPr>
          <a:xfrm>
            <a:off x="311700" y="7014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620"/>
              <a:t>Micro</a:t>
            </a:r>
            <a:endParaRPr b="1" sz="3620"/>
          </a:p>
        </p:txBody>
      </p:sp>
      <p:sp>
        <p:nvSpPr>
          <p:cNvPr id="286" name="Google Shape;286;p25"/>
          <p:cNvSpPr txBox="1"/>
          <p:nvPr>
            <p:ph idx="1" type="body"/>
          </p:nvPr>
        </p:nvSpPr>
        <p:spPr>
          <a:xfrm>
            <a:off x="311700" y="21984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3000"/>
              </a:spcBef>
              <a:spcAft>
                <a:spcPts val="0"/>
              </a:spcAft>
              <a:buSzPts val="275"/>
              <a:buNone/>
            </a:pPr>
            <a:r>
              <a:rPr b="1" lang="de" sz="2575">
                <a:solidFill>
                  <a:schemeClr val="dk1"/>
                </a:solidFill>
              </a:rPr>
              <a:t>"Train travel - where punctuality is always on track"</a:t>
            </a:r>
            <a:endParaRPr b="1" sz="25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200">
              <a:solidFill>
                <a:schemeClr val="dk1"/>
              </a:solidFill>
            </a:endParaRPr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Opportunity 1: Integral Timetable  </a:t>
            </a:r>
            <a:endParaRPr/>
          </a:p>
        </p:txBody>
      </p:sp>
      <p:sp>
        <p:nvSpPr>
          <p:cNvPr id="297" name="Google Shape;29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</a:rPr>
              <a:t>Objective: Germany-wide coordinated standardized timetable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de" sz="2100">
                <a:solidFill>
                  <a:schemeClr val="dk1"/>
                </a:solidFill>
              </a:rPr>
              <a:t>Can increase the punctuality and has the potential to double the passenger capacity</a:t>
            </a:r>
            <a:endParaRPr i="1"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60196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Opportunity 1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303" name="Google Shape;303;p26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6. </a:t>
            </a:r>
            <a:r>
              <a:rPr lang="de"/>
              <a:t>Opportunity 1: Integral Timetable</a:t>
            </a:r>
            <a:endParaRPr/>
          </a:p>
        </p:txBody>
      </p:sp>
      <p:sp>
        <p:nvSpPr>
          <p:cNvPr id="309" name="Google Shape;309;p27"/>
          <p:cNvSpPr txBox="1"/>
          <p:nvPr>
            <p:ph idx="1" type="body"/>
          </p:nvPr>
        </p:nvSpPr>
        <p:spPr>
          <a:xfrm>
            <a:off x="311700" y="1604250"/>
            <a:ext cx="8520600" cy="13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cost estimation: 60-70 Billion €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Schedule: planned until 2030- 2070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Release plan: gradual implementation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already locally implemented </a:t>
            </a:r>
            <a:endParaRPr/>
          </a:p>
        </p:txBody>
      </p:sp>
      <p:pic>
        <p:nvPicPr>
          <p:cNvPr id="310" name="Google Shape;3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57910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6. </a:t>
            </a:r>
            <a:r>
              <a:rPr b="1" lang="de">
                <a:solidFill>
                  <a:srgbClr val="434343"/>
                </a:solidFill>
              </a:rPr>
              <a:t>Opportunity 1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624" y="939813"/>
            <a:ext cx="4002675" cy="327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6. </a:t>
            </a:r>
            <a:r>
              <a:rPr lang="de"/>
              <a:t>Opportunity 1: Integral Timetable</a:t>
            </a:r>
            <a:endParaRPr/>
          </a:p>
        </p:txBody>
      </p:sp>
      <p:pic>
        <p:nvPicPr>
          <p:cNvPr id="322" name="Google Shape;3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8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324" name="Google Shape;3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8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26" name="Google Shape;326;p28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  <p:graphicFrame>
        <p:nvGraphicFramePr>
          <p:cNvPr id="327" name="Google Shape;327;p28"/>
          <p:cNvGraphicFramePr/>
          <p:nvPr/>
        </p:nvGraphicFramePr>
        <p:xfrm>
          <a:off x="311700" y="140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{19881267-B1A8-4A08-A488-1FD2322CF55F}</a:tableStyleId>
              </a:tblPr>
              <a:tblGrid>
                <a:gridCol w="1396500"/>
                <a:gridCol w="621975"/>
                <a:gridCol w="621975"/>
                <a:gridCol w="621975"/>
                <a:gridCol w="621975"/>
                <a:gridCol w="621975"/>
                <a:gridCol w="621975"/>
                <a:gridCol w="621975"/>
                <a:gridCol w="621975"/>
                <a:gridCol w="621975"/>
                <a:gridCol w="621975"/>
                <a:gridCol w="621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2070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Pilot projects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railway traffic forecast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Create timetable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Pass necessary legislation and plan infrastructure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Construction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</a:tr>
            </a:tbl>
          </a:graphicData>
        </a:graphic>
      </p:graphicFrame>
      <p:sp>
        <p:nvSpPr>
          <p:cNvPr id="328" name="Google Shape;328;p28"/>
          <p:cNvSpPr txBox="1"/>
          <p:nvPr/>
        </p:nvSpPr>
        <p:spPr>
          <a:xfrm>
            <a:off x="57910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6. Opportunity 1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6. </a:t>
            </a:r>
            <a:r>
              <a:rPr lang="de"/>
              <a:t>Opportunity 1: Integral Timetable</a:t>
            </a:r>
            <a:endParaRPr/>
          </a:p>
        </p:txBody>
      </p:sp>
      <p:sp>
        <p:nvSpPr>
          <p:cNvPr id="334" name="Google Shape;334;p29"/>
          <p:cNvSpPr txBox="1"/>
          <p:nvPr>
            <p:ph idx="1" type="body"/>
          </p:nvPr>
        </p:nvSpPr>
        <p:spPr>
          <a:xfrm>
            <a:off x="5284800" y="1200750"/>
            <a:ext cx="3859200" cy="3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Change in political priorities delays the  project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More delays due to climate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Technological innovation improves the train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Disruptive transport innovation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Pandemic restrictions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9"/>
          <p:cNvPicPr preferRelativeResize="0"/>
          <p:nvPr/>
        </p:nvPicPr>
        <p:blipFill rotWithShape="1">
          <a:blip r:embed="rId3">
            <a:alphaModFix/>
          </a:blip>
          <a:srcRect b="0" l="0" r="7663" t="0"/>
          <a:stretch/>
        </p:blipFill>
        <p:spPr>
          <a:xfrm>
            <a:off x="40487" y="1200750"/>
            <a:ext cx="5196324" cy="31956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6" name="Google Shape;336;p29"/>
          <p:cNvSpPr txBox="1"/>
          <p:nvPr/>
        </p:nvSpPr>
        <p:spPr>
          <a:xfrm>
            <a:off x="2140863" y="2375050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1</a:t>
            </a:r>
            <a:endParaRPr b="1"/>
          </a:p>
        </p:txBody>
      </p:sp>
      <p:sp>
        <p:nvSpPr>
          <p:cNvPr id="337" name="Google Shape;337;p29"/>
          <p:cNvSpPr txBox="1"/>
          <p:nvPr/>
        </p:nvSpPr>
        <p:spPr>
          <a:xfrm>
            <a:off x="1112163" y="1927375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2</a:t>
            </a:r>
            <a:endParaRPr b="1"/>
          </a:p>
        </p:txBody>
      </p:sp>
      <p:sp>
        <p:nvSpPr>
          <p:cNvPr id="338" name="Google Shape;338;p29"/>
          <p:cNvSpPr txBox="1"/>
          <p:nvPr/>
        </p:nvSpPr>
        <p:spPr>
          <a:xfrm>
            <a:off x="3524850" y="2241700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3</a:t>
            </a:r>
            <a:endParaRPr b="1"/>
          </a:p>
        </p:txBody>
      </p:sp>
      <p:sp>
        <p:nvSpPr>
          <p:cNvPr id="339" name="Google Shape;339;p29"/>
          <p:cNvSpPr txBox="1"/>
          <p:nvPr/>
        </p:nvSpPr>
        <p:spPr>
          <a:xfrm>
            <a:off x="2140863" y="3381875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4</a:t>
            </a:r>
            <a:endParaRPr b="1"/>
          </a:p>
        </p:txBody>
      </p:sp>
      <p:pic>
        <p:nvPicPr>
          <p:cNvPr id="340" name="Google Shape;3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9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342" name="Google Shape;3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779063" y="2712000"/>
            <a:ext cx="3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5</a:t>
            </a:r>
            <a:endParaRPr b="1"/>
          </a:p>
        </p:txBody>
      </p:sp>
      <p:sp>
        <p:nvSpPr>
          <p:cNvPr id="346" name="Google Shape;346;p29"/>
          <p:cNvSpPr txBox="1"/>
          <p:nvPr/>
        </p:nvSpPr>
        <p:spPr>
          <a:xfrm>
            <a:off x="57910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6. Opportunity 1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0"/>
          <p:cNvPicPr preferRelativeResize="0"/>
          <p:nvPr/>
        </p:nvPicPr>
        <p:blipFill rotWithShape="1">
          <a:blip r:embed="rId3">
            <a:alphaModFix/>
          </a:blip>
          <a:srcRect b="0" l="0" r="0" t="11730"/>
          <a:stretch/>
        </p:blipFill>
        <p:spPr>
          <a:xfrm>
            <a:off x="739600" y="721913"/>
            <a:ext cx="7283824" cy="3742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30"/>
          <p:cNvSpPr/>
          <p:nvPr/>
        </p:nvSpPr>
        <p:spPr>
          <a:xfrm>
            <a:off x="6154250" y="1917850"/>
            <a:ext cx="1086000" cy="1038300"/>
          </a:xfrm>
          <a:prstGeom prst="mathMultiply">
            <a:avLst>
              <a:gd fmla="val 23520" name="adj1"/>
            </a:avLst>
          </a:prstGeom>
          <a:solidFill>
            <a:srgbClr val="ED1B24"/>
          </a:solidFill>
          <a:ln cap="flat" cmpd="sng" w="9525">
            <a:solidFill>
              <a:srgbClr val="ED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355" name="Google Shape;3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0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57" name="Google Shape;357;p30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57910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6. Opportunity 1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6. </a:t>
            </a:r>
            <a:r>
              <a:rPr lang="de"/>
              <a:t>Integral Timetable: Diffusion and Innovation</a:t>
            </a:r>
            <a:endParaRPr/>
          </a:p>
        </p:txBody>
      </p:sp>
      <p:sp>
        <p:nvSpPr>
          <p:cNvPr id="364" name="Google Shape;36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00" y="1036774"/>
            <a:ext cx="7335349" cy="341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" name="Google Shape;366;p31"/>
          <p:cNvSpPr/>
          <p:nvPr/>
        </p:nvSpPr>
        <p:spPr>
          <a:xfrm>
            <a:off x="2785750" y="1910750"/>
            <a:ext cx="1013100" cy="2428800"/>
          </a:xfrm>
          <a:prstGeom prst="rect">
            <a:avLst/>
          </a:prstGeom>
          <a:noFill/>
          <a:ln cap="flat" cmpd="sng" w="76200">
            <a:solidFill>
              <a:srgbClr val="ED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1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369" name="Google Shape;3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1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57910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6. Opportunity 1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2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OUTLINE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94575" y="999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27">
                <a:solidFill>
                  <a:srgbClr val="ED1B24"/>
                </a:solidFill>
              </a:rPr>
              <a:t>MACRO PART</a:t>
            </a:r>
            <a:endParaRPr b="1" sz="1527">
              <a:solidFill>
                <a:srgbClr val="ED1B24"/>
              </a:solidFill>
            </a:endParaRPr>
          </a:p>
          <a:p>
            <a:pPr indent="-31667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87"/>
              <a:buAutoNum type="arabicPeriod"/>
            </a:pPr>
            <a:r>
              <a:rPr lang="de" sz="1387">
                <a:solidFill>
                  <a:schemeClr val="dk1"/>
                </a:solidFill>
              </a:rPr>
              <a:t>Introduction </a:t>
            </a:r>
            <a:endParaRPr sz="1387">
              <a:solidFill>
                <a:schemeClr val="dk1"/>
              </a:solidFill>
            </a:endParaRPr>
          </a:p>
          <a:p>
            <a:pPr indent="-3166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AutoNum type="arabicPeriod"/>
            </a:pPr>
            <a:r>
              <a:rPr lang="de" sz="1387">
                <a:solidFill>
                  <a:schemeClr val="dk1"/>
                </a:solidFill>
              </a:rPr>
              <a:t>SWOT</a:t>
            </a:r>
            <a:endParaRPr sz="1387">
              <a:solidFill>
                <a:schemeClr val="dk1"/>
              </a:solidFill>
            </a:endParaRPr>
          </a:p>
          <a:p>
            <a:pPr indent="-3166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AutoNum type="arabicPeriod"/>
            </a:pPr>
            <a:r>
              <a:rPr lang="de" sz="1387">
                <a:solidFill>
                  <a:schemeClr val="dk1"/>
                </a:solidFill>
              </a:rPr>
              <a:t>Potters Spider Diagram </a:t>
            </a:r>
            <a:endParaRPr sz="1387">
              <a:solidFill>
                <a:schemeClr val="dk1"/>
              </a:solidFill>
            </a:endParaRPr>
          </a:p>
          <a:p>
            <a:pPr indent="-3166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AutoNum type="arabicPeriod"/>
            </a:pPr>
            <a:r>
              <a:rPr lang="de" sz="1387">
                <a:solidFill>
                  <a:schemeClr val="dk1"/>
                </a:solidFill>
              </a:rPr>
              <a:t>Position on the Market</a:t>
            </a:r>
            <a:endParaRPr sz="1387">
              <a:solidFill>
                <a:schemeClr val="dk1"/>
              </a:solidFill>
            </a:endParaRPr>
          </a:p>
          <a:p>
            <a:pPr indent="-3166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AutoNum type="arabicPeriod"/>
            </a:pPr>
            <a:r>
              <a:rPr lang="de" sz="1387">
                <a:solidFill>
                  <a:schemeClr val="dk1"/>
                </a:solidFill>
              </a:rPr>
              <a:t>Balance Sheet</a:t>
            </a:r>
            <a:endParaRPr sz="138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527">
                <a:solidFill>
                  <a:srgbClr val="ED1B24"/>
                </a:solidFill>
              </a:rPr>
              <a:t>MICRO PART</a:t>
            </a:r>
            <a:endParaRPr b="1" sz="1527">
              <a:solidFill>
                <a:srgbClr val="ED1B24"/>
              </a:solidFill>
            </a:endParaRPr>
          </a:p>
          <a:p>
            <a:pPr indent="-31667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87"/>
              <a:buAutoNum type="arabicPeriod"/>
            </a:pPr>
            <a:r>
              <a:rPr lang="de" sz="1387">
                <a:solidFill>
                  <a:schemeClr val="dk1"/>
                </a:solidFill>
              </a:rPr>
              <a:t>Opportunity 1 - Integral Timetable</a:t>
            </a:r>
            <a:endParaRPr sz="1387">
              <a:solidFill>
                <a:schemeClr val="dk1"/>
              </a:solidFill>
            </a:endParaRPr>
          </a:p>
          <a:p>
            <a:pPr indent="-3166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AutoNum type="arabicPeriod"/>
            </a:pPr>
            <a:r>
              <a:rPr lang="de" sz="1387">
                <a:solidFill>
                  <a:schemeClr val="dk1"/>
                </a:solidFill>
              </a:rPr>
              <a:t>Opportunity 2 - Driverless trains</a:t>
            </a:r>
            <a:endParaRPr sz="1387">
              <a:solidFill>
                <a:schemeClr val="dk1"/>
              </a:solidFill>
            </a:endParaRPr>
          </a:p>
          <a:p>
            <a:pPr indent="-3166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AutoNum type="arabicPeriod"/>
            </a:pPr>
            <a:r>
              <a:rPr lang="de" sz="1387">
                <a:solidFill>
                  <a:schemeClr val="dk1"/>
                </a:solidFill>
              </a:rPr>
              <a:t>Schedule</a:t>
            </a:r>
            <a:endParaRPr sz="1387">
              <a:solidFill>
                <a:schemeClr val="dk1"/>
              </a:solidFill>
            </a:endParaRPr>
          </a:p>
          <a:p>
            <a:pPr indent="-3166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AutoNum type="arabicPeriod"/>
            </a:pPr>
            <a:r>
              <a:rPr lang="de" sz="1387">
                <a:solidFill>
                  <a:schemeClr val="dk1"/>
                </a:solidFill>
              </a:rPr>
              <a:t>Risk &amp; Opportunities </a:t>
            </a:r>
            <a:endParaRPr sz="1387">
              <a:solidFill>
                <a:schemeClr val="dk1"/>
              </a:solidFill>
            </a:endParaRPr>
          </a:p>
          <a:p>
            <a:pPr indent="-3166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AutoNum type="arabicPeriod"/>
            </a:pPr>
            <a:r>
              <a:rPr lang="de" sz="1387">
                <a:solidFill>
                  <a:schemeClr val="dk1"/>
                </a:solidFill>
              </a:rPr>
              <a:t>Negotiation</a:t>
            </a:r>
            <a:endParaRPr sz="1387">
              <a:solidFill>
                <a:schemeClr val="dk1"/>
              </a:solidFill>
            </a:endParaRPr>
          </a:p>
          <a:p>
            <a:pPr indent="-3166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AutoNum type="arabicPeriod"/>
            </a:pPr>
            <a:r>
              <a:rPr lang="de" sz="1387">
                <a:solidFill>
                  <a:schemeClr val="dk1"/>
                </a:solidFill>
              </a:rPr>
              <a:t>Diffusion &amp; Innovation </a:t>
            </a:r>
            <a:endParaRPr sz="1387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05000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9E9E9E"/>
                </a:solidFill>
              </a:rPr>
              <a:t>Macro Part </a:t>
            </a:r>
            <a:endParaRPr sz="1100">
              <a:solidFill>
                <a:srgbClr val="9E9E9E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752450" y="4602500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434343"/>
                </a:solidFill>
              </a:rPr>
              <a:t>Outline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729525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9E9E9E"/>
                </a:solidFill>
              </a:rPr>
              <a:t>Micro Part </a:t>
            </a:r>
            <a:endParaRPr sz="11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7. Opportunity 2: Driverless trains </a:t>
            </a:r>
            <a:endParaRPr/>
          </a:p>
        </p:txBody>
      </p:sp>
      <p:sp>
        <p:nvSpPr>
          <p:cNvPr id="378" name="Google Shape;3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</a:rPr>
              <a:t>Objective: Make trains run without a driver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de" sz="2100">
                <a:solidFill>
                  <a:schemeClr val="dk1"/>
                </a:solidFill>
              </a:rPr>
              <a:t>Might increase efficiency through saving personnel cost and minimizing human error while fighting the </a:t>
            </a:r>
            <a:r>
              <a:rPr i="1" lang="de" sz="2100">
                <a:solidFill>
                  <a:schemeClr val="dk1"/>
                </a:solidFill>
              </a:rPr>
              <a:t>problem</a:t>
            </a:r>
            <a:r>
              <a:rPr i="1" lang="de" sz="2100">
                <a:solidFill>
                  <a:schemeClr val="dk1"/>
                </a:solidFill>
              </a:rPr>
              <a:t> of personnel shortage</a:t>
            </a:r>
            <a:endParaRPr i="1" sz="2100">
              <a:solidFill>
                <a:schemeClr val="dk1"/>
              </a:solidFill>
            </a:endParaRPr>
          </a:p>
        </p:txBody>
      </p:sp>
      <p:pic>
        <p:nvPicPr>
          <p:cNvPr id="379" name="Google Shape;3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381" name="Google Shape;3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2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83" name="Google Shape;383;p32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57910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7</a:t>
            </a:r>
            <a:r>
              <a:rPr b="1" lang="de">
                <a:solidFill>
                  <a:srgbClr val="434343"/>
                </a:solidFill>
              </a:rPr>
              <a:t>. Opportunity 2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/>
          <p:nvPr>
            <p:ph type="title"/>
          </p:nvPr>
        </p:nvSpPr>
        <p:spPr>
          <a:xfrm>
            <a:off x="294575" y="6064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7. </a:t>
            </a:r>
            <a:r>
              <a:rPr lang="de"/>
              <a:t>Opportunity 2: Driverless trains</a:t>
            </a:r>
            <a:endParaRPr/>
          </a:p>
        </p:txBody>
      </p:sp>
      <p:sp>
        <p:nvSpPr>
          <p:cNvPr id="390" name="Google Shape;390;p33"/>
          <p:cNvSpPr txBox="1"/>
          <p:nvPr>
            <p:ph idx="1" type="body"/>
          </p:nvPr>
        </p:nvSpPr>
        <p:spPr>
          <a:xfrm>
            <a:off x="311700" y="1609250"/>
            <a:ext cx="85206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costs: Billions of € (Japan: 18 billion US$, EU: 5-10 million € per kilometer)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Schedule: tested </a:t>
            </a:r>
            <a:r>
              <a:rPr lang="de"/>
              <a:t>already on selected subway trains </a:t>
            </a:r>
            <a:r>
              <a:rPr lang="de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Method: waterfall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Release plan: gradual implementation on more and more local short-distance connections before large-scale implementation on long-distance trains as well</a:t>
            </a:r>
            <a:endParaRPr/>
          </a:p>
        </p:txBody>
      </p:sp>
      <p:pic>
        <p:nvPicPr>
          <p:cNvPr id="391" name="Google Shape;3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3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393" name="Google Shape;3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57910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7. Opportunity 2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/>
          <p:nvPr>
            <p:ph type="title"/>
          </p:nvPr>
        </p:nvSpPr>
        <p:spPr>
          <a:xfrm>
            <a:off x="294575" y="652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8. </a:t>
            </a:r>
            <a:r>
              <a:rPr lang="de"/>
              <a:t>Driverless trains: Timetable</a:t>
            </a:r>
            <a:endParaRPr/>
          </a:p>
        </p:txBody>
      </p:sp>
      <p:pic>
        <p:nvPicPr>
          <p:cNvPr id="402" name="Google Shape;4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404" name="Google Shape;4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4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407" name="Google Shape;407;p34"/>
          <p:cNvSpPr txBox="1"/>
          <p:nvPr/>
        </p:nvSpPr>
        <p:spPr>
          <a:xfrm>
            <a:off x="60196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8. Schedule</a:t>
            </a:r>
            <a:endParaRPr b="1">
              <a:solidFill>
                <a:srgbClr val="434343"/>
              </a:solidFill>
            </a:endParaRPr>
          </a:p>
        </p:txBody>
      </p:sp>
      <p:graphicFrame>
        <p:nvGraphicFramePr>
          <p:cNvPr id="408" name="Google Shape;408;p34"/>
          <p:cNvGraphicFramePr/>
          <p:nvPr/>
        </p:nvGraphicFramePr>
        <p:xfrm>
          <a:off x="294575" y="106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{19881267-B1A8-4A08-A488-1FD2322CF55F}</a:tableStyleId>
              </a:tblPr>
              <a:tblGrid>
                <a:gridCol w="2489825"/>
                <a:gridCol w="669050"/>
                <a:gridCol w="942625"/>
                <a:gridCol w="755975"/>
                <a:gridCol w="755975"/>
                <a:gridCol w="742475"/>
                <a:gridCol w="770500"/>
                <a:gridCol w="770500"/>
              </a:tblGrid>
              <a:tr h="54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now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2070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lang="de">
                          <a:solidFill>
                            <a:schemeClr val="dk1"/>
                          </a:solidFill>
                        </a:rPr>
                        <a:t>onduct research and develop technology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Test technology on short-distance connections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lang="de">
                          <a:solidFill>
                            <a:schemeClr val="dk1"/>
                          </a:solidFill>
                        </a:rPr>
                        <a:t>mplement driverless trains in most subways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</a:tr>
              <a:tr h="58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Implement driverless trains in freight transport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</a:tr>
              <a:tr h="45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de">
                          <a:solidFill>
                            <a:schemeClr val="dk1"/>
                          </a:solidFill>
                        </a:rPr>
                        <a:t>rains run mainly driverless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D1B2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/>
          <p:nvPr>
            <p:ph idx="1" type="body"/>
          </p:nvPr>
        </p:nvSpPr>
        <p:spPr>
          <a:xfrm>
            <a:off x="5288000" y="1146325"/>
            <a:ext cx="3544500" cy="3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Long development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Low </a:t>
            </a:r>
            <a:r>
              <a:rPr lang="de"/>
              <a:t>acceptance</a:t>
            </a:r>
            <a:r>
              <a:rPr lang="de"/>
              <a:t> in population and politics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High negative impact in case of implementing a faulty </a:t>
            </a:r>
            <a:r>
              <a:rPr lang="de"/>
              <a:t>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Saving personnel cost and increase efficiency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Increase the percentage of trains being on time</a:t>
            </a:r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3">
            <a:alphaModFix/>
          </a:blip>
          <a:srcRect b="0" l="0" r="7663" t="0"/>
          <a:stretch/>
        </p:blipFill>
        <p:spPr>
          <a:xfrm>
            <a:off x="105000" y="1223938"/>
            <a:ext cx="5167375" cy="31778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35"/>
          <p:cNvSpPr txBox="1"/>
          <p:nvPr/>
        </p:nvSpPr>
        <p:spPr>
          <a:xfrm>
            <a:off x="2102450" y="2371650"/>
            <a:ext cx="4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</a:t>
            </a:r>
            <a:endParaRPr/>
          </a:p>
        </p:txBody>
      </p:sp>
      <p:sp>
        <p:nvSpPr>
          <p:cNvPr id="416" name="Google Shape;416;p35"/>
          <p:cNvSpPr/>
          <p:nvPr/>
        </p:nvSpPr>
        <p:spPr>
          <a:xfrm>
            <a:off x="1795950" y="2771850"/>
            <a:ext cx="4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</a:t>
            </a: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2420188" y="3461125"/>
            <a:ext cx="327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endParaRPr/>
          </a:p>
        </p:txBody>
      </p:sp>
      <p:sp>
        <p:nvSpPr>
          <p:cNvPr id="418" name="Google Shape;418;p35"/>
          <p:cNvSpPr/>
          <p:nvPr/>
        </p:nvSpPr>
        <p:spPr>
          <a:xfrm>
            <a:off x="3120500" y="2428975"/>
            <a:ext cx="327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</a:t>
            </a:r>
            <a:endParaRPr/>
          </a:p>
        </p:txBody>
      </p:sp>
      <p:pic>
        <p:nvPicPr>
          <p:cNvPr id="419" name="Google Shape;4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421" name="Google Shape;42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5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424" name="Google Shape;4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9. Risk &amp; Opportunities </a:t>
            </a:r>
            <a:endParaRPr/>
          </a:p>
        </p:txBody>
      </p:sp>
      <p:sp>
        <p:nvSpPr>
          <p:cNvPr id="425" name="Google Shape;425;p35"/>
          <p:cNvSpPr txBox="1"/>
          <p:nvPr/>
        </p:nvSpPr>
        <p:spPr>
          <a:xfrm>
            <a:off x="60196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9. Risk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3325900" y="2371650"/>
            <a:ext cx="3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75" y="727124"/>
            <a:ext cx="6542399" cy="3807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36"/>
          <p:cNvSpPr/>
          <p:nvPr/>
        </p:nvSpPr>
        <p:spPr>
          <a:xfrm>
            <a:off x="5894625" y="2359013"/>
            <a:ext cx="802500" cy="924000"/>
          </a:xfrm>
          <a:prstGeom prst="mathMultiply">
            <a:avLst>
              <a:gd fmla="val 23520" name="adj1"/>
            </a:avLst>
          </a:prstGeom>
          <a:solidFill>
            <a:srgbClr val="ED1B24"/>
          </a:solidFill>
          <a:ln cap="flat" cmpd="sng" w="9525">
            <a:solidFill>
              <a:srgbClr val="ED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6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435" name="Google Shape;4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64975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6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37" name="Google Shape;437;p36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58672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10. Negotiation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439" name="Google Shape;439;p36"/>
          <p:cNvSpPr txBox="1"/>
          <p:nvPr>
            <p:ph type="title"/>
          </p:nvPr>
        </p:nvSpPr>
        <p:spPr>
          <a:xfrm>
            <a:off x="244475" y="20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10. Negotiation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75" y="770788"/>
            <a:ext cx="7104575" cy="3720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37"/>
          <p:cNvSpPr/>
          <p:nvPr/>
        </p:nvSpPr>
        <p:spPr>
          <a:xfrm>
            <a:off x="2243325" y="1887575"/>
            <a:ext cx="1061100" cy="2428800"/>
          </a:xfrm>
          <a:prstGeom prst="rect">
            <a:avLst/>
          </a:prstGeom>
          <a:noFill/>
          <a:ln cap="flat" cmpd="sng" w="76200">
            <a:solidFill>
              <a:srgbClr val="ED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448" name="Google Shape;4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7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Macro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6104800" y="4579400"/>
            <a:ext cx="23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11. Diffusion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451" name="Google Shape;451;p37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Micro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452" name="Google Shape;452;p37"/>
          <p:cNvSpPr txBox="1"/>
          <p:nvPr>
            <p:ph type="title"/>
          </p:nvPr>
        </p:nvSpPr>
        <p:spPr>
          <a:xfrm>
            <a:off x="244475" y="20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11. Diffusion and Innovation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3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3" y="0"/>
            <a:ext cx="91439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8"/>
          <p:cNvSpPr txBox="1"/>
          <p:nvPr>
            <p:ph idx="1" type="subTitle"/>
          </p:nvPr>
        </p:nvSpPr>
        <p:spPr>
          <a:xfrm>
            <a:off x="311700" y="3381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800">
                <a:solidFill>
                  <a:schemeClr val="dk1"/>
                </a:solidFill>
              </a:rPr>
              <a:t>A Presentation by Lu Maywald, Johannes Lauer,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800">
                <a:solidFill>
                  <a:schemeClr val="dk1"/>
                </a:solidFill>
              </a:rPr>
              <a:t>Maje Hansen, Anton Bohlen &amp; Benedikt Gfüllner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381000" y="1624825"/>
            <a:ext cx="914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700"/>
              <a:t>“Thank you for travelling with Deutsche Bahn!”</a:t>
            </a:r>
            <a:endParaRPr b="1" sz="2700"/>
          </a:p>
        </p:txBody>
      </p:sp>
      <p:pic>
        <p:nvPicPr>
          <p:cNvPr id="460" name="Google Shape;4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75" y="3147625"/>
            <a:ext cx="2230100" cy="166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925" y="2107616"/>
            <a:ext cx="3084024" cy="28934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294575" y="311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Introduction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3575" y="9855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87">
                <a:solidFill>
                  <a:srgbClr val="ED1B24"/>
                </a:solidFill>
              </a:rPr>
              <a:t>WHAT? </a:t>
            </a:r>
            <a:r>
              <a:rPr lang="de" sz="1287">
                <a:solidFill>
                  <a:schemeClr val="dk1"/>
                </a:solidFill>
              </a:rPr>
              <a:t>→ Deutsche Bahn (DB) is the largest railroad company in Germany </a:t>
            </a:r>
            <a:endParaRPr sz="128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287">
                <a:solidFill>
                  <a:schemeClr val="dk1"/>
                </a:solidFill>
              </a:rPr>
              <a:t>DB's main activities include:</a:t>
            </a:r>
            <a:endParaRPr sz="1287">
              <a:solidFill>
                <a:schemeClr val="dk1"/>
              </a:solidFill>
            </a:endParaRPr>
          </a:p>
          <a:p>
            <a:pPr indent="-298069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de" sz="1287">
                <a:solidFill>
                  <a:schemeClr val="dk1"/>
                </a:solidFill>
              </a:rPr>
              <a:t>Passenger transport</a:t>
            </a:r>
            <a:endParaRPr sz="1287">
              <a:solidFill>
                <a:schemeClr val="dk1"/>
              </a:solidFill>
            </a:endParaRPr>
          </a:p>
          <a:p>
            <a:pPr indent="-29806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de" sz="1287">
                <a:solidFill>
                  <a:schemeClr val="dk1"/>
                </a:solidFill>
              </a:rPr>
              <a:t>Freight trains</a:t>
            </a:r>
            <a:endParaRPr sz="1287">
              <a:solidFill>
                <a:schemeClr val="dk1"/>
              </a:solidFill>
            </a:endParaRPr>
          </a:p>
          <a:p>
            <a:pPr indent="-29806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de" sz="1287">
                <a:solidFill>
                  <a:schemeClr val="dk1"/>
                </a:solidFill>
              </a:rPr>
              <a:t>Infrastructure</a:t>
            </a:r>
            <a:endParaRPr sz="1287">
              <a:solidFill>
                <a:schemeClr val="dk1"/>
              </a:solidFill>
            </a:endParaRPr>
          </a:p>
          <a:p>
            <a:pPr indent="-29806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de" sz="1287">
                <a:solidFill>
                  <a:schemeClr val="dk1"/>
                </a:solidFill>
              </a:rPr>
              <a:t>Logistics</a:t>
            </a:r>
            <a:endParaRPr sz="1287">
              <a:solidFill>
                <a:schemeClr val="dk1"/>
              </a:solidFill>
            </a:endParaRPr>
          </a:p>
          <a:p>
            <a:pPr indent="-29806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de" sz="1287">
                <a:solidFill>
                  <a:schemeClr val="dk1"/>
                </a:solidFill>
              </a:rPr>
              <a:t>Tourism</a:t>
            </a:r>
            <a:endParaRPr sz="128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287">
                <a:solidFill>
                  <a:srgbClr val="ED1B24"/>
                </a:solidFill>
              </a:rPr>
              <a:t>WHY? </a:t>
            </a:r>
            <a:r>
              <a:rPr lang="de" sz="1287">
                <a:solidFill>
                  <a:schemeClr val="dk1"/>
                </a:solidFill>
              </a:rPr>
              <a:t>→ </a:t>
            </a:r>
            <a:r>
              <a:rPr lang="de" sz="1387">
                <a:solidFill>
                  <a:schemeClr val="dk1"/>
                </a:solidFill>
              </a:rPr>
              <a:t> “Germany needs a strong railroad: for the climate, the people, the economy </a:t>
            </a:r>
            <a:endParaRPr sz="1387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87">
                <a:solidFill>
                  <a:schemeClr val="dk1"/>
                </a:solidFill>
              </a:rPr>
              <a:t>        and for Europe” </a:t>
            </a:r>
            <a:endParaRPr sz="138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87">
                <a:solidFill>
                  <a:srgbClr val="ED1B24"/>
                </a:solidFill>
              </a:rPr>
              <a:t>WHEN? </a:t>
            </a:r>
            <a:r>
              <a:rPr lang="de" sz="1387">
                <a:solidFill>
                  <a:schemeClr val="dk1"/>
                </a:solidFill>
              </a:rPr>
              <a:t>→ founded in 1994 as a successor to the former national railway company                                                                   of Germany</a:t>
            </a:r>
            <a:endParaRPr sz="1387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387">
                <a:solidFill>
                  <a:srgbClr val="ED1B24"/>
                </a:solidFill>
              </a:rPr>
              <a:t>WHO? </a:t>
            </a:r>
            <a:r>
              <a:rPr lang="de" sz="1387">
                <a:solidFill>
                  <a:schemeClr val="dk1"/>
                </a:solidFill>
              </a:rPr>
              <a:t>→</a:t>
            </a:r>
            <a:r>
              <a:rPr lang="de" sz="1387">
                <a:solidFill>
                  <a:srgbClr val="ED1B24"/>
                </a:solidFill>
              </a:rPr>
              <a:t> </a:t>
            </a:r>
            <a:r>
              <a:rPr lang="de" sz="1387">
                <a:solidFill>
                  <a:schemeClr val="dk1"/>
                </a:solidFill>
              </a:rPr>
              <a:t>173,000 people are employed by Deutsche Bahn</a:t>
            </a:r>
            <a:endParaRPr sz="1387">
              <a:solidFill>
                <a:schemeClr val="dk1"/>
              </a:solidFill>
            </a:endParaRPr>
          </a:p>
          <a:p>
            <a:pPr indent="457200" lvl="0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387">
                <a:solidFill>
                  <a:schemeClr val="dk1"/>
                </a:solidFill>
              </a:rPr>
              <a:t> → state-owned company</a:t>
            </a:r>
            <a:endParaRPr sz="138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87">
              <a:solidFill>
                <a:schemeClr val="dk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05000" y="459483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9E9E9E"/>
                </a:solidFill>
              </a:rPr>
              <a:t>Macro Part </a:t>
            </a:r>
            <a:endParaRPr b="1" sz="1100">
              <a:solidFill>
                <a:srgbClr val="9E9E9E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752450" y="4594850"/>
            <a:ext cx="191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b="1" lang="de" sz="1200">
                <a:solidFill>
                  <a:srgbClr val="434343"/>
                </a:solidFill>
              </a:rPr>
              <a:t>Introduction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729525" y="4594838"/>
            <a:ext cx="177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9E9E9E"/>
                </a:solidFill>
              </a:rPr>
              <a:t>Micro Part </a:t>
            </a:r>
            <a:endParaRPr sz="1200">
              <a:solidFill>
                <a:srgbClr val="9E9E9E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194075" y="4247975"/>
            <a:ext cx="298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</a:rPr>
              <a:t>Dr. Richard Lutz</a:t>
            </a:r>
            <a:endParaRPr sz="10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</a:rPr>
              <a:t>Chairman and CEO</a:t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7014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620"/>
              <a:t>Macro</a:t>
            </a:r>
            <a:endParaRPr b="1" sz="3620"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49425" y="21222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de" sz="2043">
                <a:solidFill>
                  <a:schemeClr val="dk1"/>
                </a:solidFill>
              </a:rPr>
              <a:t>"The train is the symbol of momentum and progress, it never stops until it reaches its destination."</a:t>
            </a:r>
            <a:endParaRPr b="1" sz="2043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75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1" sz="2043">
              <a:solidFill>
                <a:schemeClr val="dk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Macro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Micro Part </a:t>
            </a:r>
            <a:endParaRPr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1409375" y="2450475"/>
            <a:ext cx="10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318750" y="11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SWOT Analysis</a:t>
            </a:r>
            <a:endParaRPr/>
          </a:p>
        </p:txBody>
      </p:sp>
      <p:sp>
        <p:nvSpPr>
          <p:cNvPr id="102" name="Google Shape;102;p17"/>
          <p:cNvSpPr txBox="1"/>
          <p:nvPr>
            <p:ph idx="4294967295" type="title"/>
          </p:nvPr>
        </p:nvSpPr>
        <p:spPr>
          <a:xfrm>
            <a:off x="4953000" y="1708150"/>
            <a:ext cx="4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</a:t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64850" y="736900"/>
            <a:ext cx="3921000" cy="1853100"/>
          </a:xfrm>
          <a:prstGeom prst="rect">
            <a:avLst/>
          </a:prstGeom>
          <a:solidFill>
            <a:srgbClr val="ED1B2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379850" y="699450"/>
            <a:ext cx="33726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market power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Diverse product portfolio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services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Quality Trains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Great mobility network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Sustainable Transport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Freight transport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4294967295" type="title"/>
          </p:nvPr>
        </p:nvSpPr>
        <p:spPr>
          <a:xfrm>
            <a:off x="3717000" y="1772500"/>
            <a:ext cx="616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900">
                <a:solidFill>
                  <a:schemeClr val="lt1"/>
                </a:solidFill>
              </a:rPr>
              <a:t>S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4667325" y="736825"/>
            <a:ext cx="3866700" cy="1853100"/>
          </a:xfrm>
          <a:prstGeom prst="rect">
            <a:avLst/>
          </a:prstGeom>
          <a:solidFill>
            <a:srgbClr val="ED1B2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4294967295" type="title"/>
          </p:nvPr>
        </p:nvSpPr>
        <p:spPr>
          <a:xfrm>
            <a:off x="4682438" y="1772488"/>
            <a:ext cx="616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900">
                <a:solidFill>
                  <a:schemeClr val="lt1"/>
                </a:solidFill>
              </a:rPr>
              <a:t>W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190600" y="836500"/>
            <a:ext cx="3194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Delays and cancellations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price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Overbooked trains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105000" y="4611463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9E9E9E"/>
                </a:solidFill>
              </a:rPr>
              <a:t>Macro Part </a:t>
            </a:r>
            <a:endParaRPr b="1" sz="1100">
              <a:solidFill>
                <a:srgbClr val="9E9E9E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743550" y="4611475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434343"/>
                </a:solidFill>
              </a:rPr>
              <a:t>2. SWOT Analysis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729525" y="4617313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9E9E9E"/>
                </a:solidFill>
              </a:rPr>
              <a:t>Micro Part </a:t>
            </a:r>
            <a:endParaRPr sz="1100">
              <a:solidFill>
                <a:srgbClr val="9E9E9E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1072775" y="4579400"/>
            <a:ext cx="10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364950" y="2637225"/>
            <a:ext cx="3921000" cy="1853100"/>
          </a:xfrm>
          <a:prstGeom prst="rect">
            <a:avLst/>
          </a:prstGeom>
          <a:solidFill>
            <a:srgbClr val="ED1B2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364850" y="2696475"/>
            <a:ext cx="34026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European Railway System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Integral timetable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Digitalisation and Innovation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(AI, driverless trains)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Increasing demand (Climate Change)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Increasing capacity</a:t>
            </a: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(rails, trains)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idx="4294967295" type="title"/>
          </p:nvPr>
        </p:nvSpPr>
        <p:spPr>
          <a:xfrm>
            <a:off x="3667513" y="2648675"/>
            <a:ext cx="616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900">
                <a:solidFill>
                  <a:schemeClr val="lt1"/>
                </a:solidFill>
              </a:rPr>
              <a:t>O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117" name="Google Shape;117;p17"/>
          <p:cNvSpPr txBox="1"/>
          <p:nvPr>
            <p:ph idx="4294967295" type="title"/>
          </p:nvPr>
        </p:nvSpPr>
        <p:spPr>
          <a:xfrm>
            <a:off x="5087425" y="3765100"/>
            <a:ext cx="4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4667325" y="2677063"/>
            <a:ext cx="3866700" cy="1853100"/>
          </a:xfrm>
          <a:prstGeom prst="rect">
            <a:avLst/>
          </a:prstGeom>
          <a:solidFill>
            <a:srgbClr val="ED1B2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4294967295" type="title"/>
          </p:nvPr>
        </p:nvSpPr>
        <p:spPr>
          <a:xfrm>
            <a:off x="4729513" y="2642500"/>
            <a:ext cx="616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900">
                <a:solidFill>
                  <a:schemeClr val="lt1"/>
                </a:solidFill>
              </a:rPr>
              <a:t>T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5190600" y="2813350"/>
            <a:ext cx="31947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Shortage of skilled workers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Competitors (FlixTrain, FlixBus, Ryanair)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Rising energy prices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Political and economic instability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type="title"/>
          </p:nvPr>
        </p:nvSpPr>
        <p:spPr>
          <a:xfrm>
            <a:off x="184825" y="14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Spider</a:t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2989088" y="980475"/>
            <a:ext cx="1495500" cy="800100"/>
          </a:xfrm>
          <a:prstGeom prst="ellipse">
            <a:avLst/>
          </a:prstGeom>
          <a:solidFill>
            <a:srgbClr val="ED1B2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</a:rPr>
              <a:t>High quality trains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5060750" y="170738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Free </a:t>
            </a:r>
            <a:r>
              <a:rPr lang="de" sz="1200"/>
              <a:t>access</a:t>
            </a:r>
            <a:r>
              <a:rPr lang="de" sz="1200"/>
              <a:t> to WIFI </a:t>
            </a:r>
            <a:endParaRPr sz="1200"/>
          </a:p>
        </p:txBody>
      </p:sp>
      <p:sp>
        <p:nvSpPr>
          <p:cNvPr id="130" name="Google Shape;130;p18"/>
          <p:cNvSpPr/>
          <p:nvPr/>
        </p:nvSpPr>
        <p:spPr>
          <a:xfrm>
            <a:off x="3501088" y="1902538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Mo</a:t>
            </a:r>
            <a:r>
              <a:rPr lang="de" sz="1200"/>
              <a:t>dern Trains</a:t>
            </a:r>
            <a:r>
              <a:rPr lang="de" sz="1200"/>
              <a:t> </a:t>
            </a:r>
            <a:endParaRPr sz="1200"/>
          </a:p>
        </p:txBody>
      </p:sp>
      <p:sp>
        <p:nvSpPr>
          <p:cNvPr id="131" name="Google Shape;131;p18"/>
          <p:cNvSpPr/>
          <p:nvPr/>
        </p:nvSpPr>
        <p:spPr>
          <a:xfrm>
            <a:off x="7496150" y="2828888"/>
            <a:ext cx="1495500" cy="800100"/>
          </a:xfrm>
          <a:prstGeom prst="ellipse">
            <a:avLst/>
          </a:prstGeom>
          <a:solidFill>
            <a:srgbClr val="ED1B2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</a:rPr>
              <a:t>Sustainable transport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4517300" y="3630725"/>
            <a:ext cx="1495500" cy="800100"/>
          </a:xfrm>
          <a:prstGeom prst="ellipse">
            <a:avLst/>
          </a:prstGeom>
          <a:solidFill>
            <a:srgbClr val="ED1B2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</a:rPr>
              <a:t>Great</a:t>
            </a:r>
            <a:r>
              <a:rPr lang="de" sz="1200">
                <a:solidFill>
                  <a:schemeClr val="lt1"/>
                </a:solidFill>
              </a:rPr>
              <a:t> mobility </a:t>
            </a:r>
            <a:r>
              <a:rPr lang="de" sz="1200">
                <a:solidFill>
                  <a:schemeClr val="lt1"/>
                </a:solidFill>
              </a:rPr>
              <a:t>network</a:t>
            </a:r>
            <a:r>
              <a:rPr lang="de" sz="1200">
                <a:solidFill>
                  <a:schemeClr val="lt1"/>
                </a:solidFill>
              </a:rPr>
              <a:t>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4641713" y="1457225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Travel comfort</a:t>
            </a:r>
            <a:endParaRPr sz="1200"/>
          </a:p>
        </p:txBody>
      </p:sp>
      <p:sp>
        <p:nvSpPr>
          <p:cNvPr id="134" name="Google Shape;134;p18"/>
          <p:cNvSpPr/>
          <p:nvPr/>
        </p:nvSpPr>
        <p:spPr>
          <a:xfrm>
            <a:off x="7843800" y="3776525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Carbon neutrality </a:t>
            </a:r>
            <a:endParaRPr sz="1200"/>
          </a:p>
        </p:txBody>
      </p:sp>
      <p:sp>
        <p:nvSpPr>
          <p:cNvPr id="135" name="Google Shape;135;p18"/>
          <p:cNvSpPr/>
          <p:nvPr/>
        </p:nvSpPr>
        <p:spPr>
          <a:xfrm>
            <a:off x="179075" y="729125"/>
            <a:ext cx="1495500" cy="800100"/>
          </a:xfrm>
          <a:prstGeom prst="ellipse">
            <a:avLst/>
          </a:prstGeom>
          <a:solidFill>
            <a:srgbClr val="ED1B2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</a:rPr>
              <a:t>Diverse product portfolio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5799113" y="937575"/>
            <a:ext cx="1495500" cy="800100"/>
          </a:xfrm>
          <a:prstGeom prst="ellipse">
            <a:avLst/>
          </a:prstGeom>
          <a:solidFill>
            <a:srgbClr val="ED1B2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d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ustomer Services</a:t>
            </a:r>
            <a:r>
              <a:rPr lang="de" sz="1200">
                <a:solidFill>
                  <a:schemeClr val="lt1"/>
                </a:solidFill>
              </a:rPr>
              <a:t>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2698525" y="3580775"/>
            <a:ext cx="1495500" cy="800100"/>
          </a:xfrm>
          <a:prstGeom prst="ellipse">
            <a:avLst/>
          </a:prstGeom>
          <a:solidFill>
            <a:srgbClr val="ED1B2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</a:rPr>
              <a:t>High market power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7608875" y="730300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Luggage transport</a:t>
            </a:r>
            <a:endParaRPr sz="1200"/>
          </a:p>
        </p:txBody>
      </p:sp>
      <p:sp>
        <p:nvSpPr>
          <p:cNvPr id="139" name="Google Shape;139;p18"/>
          <p:cNvSpPr/>
          <p:nvPr/>
        </p:nvSpPr>
        <p:spPr>
          <a:xfrm>
            <a:off x="1674575" y="1178775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Regional train</a:t>
            </a:r>
            <a:endParaRPr sz="1200"/>
          </a:p>
        </p:txBody>
      </p:sp>
      <p:sp>
        <p:nvSpPr>
          <p:cNvPr id="140" name="Google Shape;140;p18"/>
          <p:cNvSpPr/>
          <p:nvPr/>
        </p:nvSpPr>
        <p:spPr>
          <a:xfrm>
            <a:off x="1438800" y="3091150"/>
            <a:ext cx="1200300" cy="8190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ICE</a:t>
            </a:r>
            <a:endParaRPr sz="1200"/>
          </a:p>
        </p:txBody>
      </p:sp>
      <p:sp>
        <p:nvSpPr>
          <p:cNvPr id="141" name="Google Shape;141;p18"/>
          <p:cNvSpPr/>
          <p:nvPr/>
        </p:nvSpPr>
        <p:spPr>
          <a:xfrm>
            <a:off x="1726600" y="2082075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S-</a:t>
            </a:r>
            <a:r>
              <a:rPr lang="de" sz="1200"/>
              <a:t>Bahn</a:t>
            </a:r>
            <a:endParaRPr sz="1200"/>
          </a:p>
        </p:txBody>
      </p:sp>
      <p:sp>
        <p:nvSpPr>
          <p:cNvPr id="142" name="Google Shape;142;p18"/>
          <p:cNvSpPr/>
          <p:nvPr/>
        </p:nvSpPr>
        <p:spPr>
          <a:xfrm>
            <a:off x="7275650" y="1654255"/>
            <a:ext cx="1716000" cy="1132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Travel assistance for people with reduced mobility</a:t>
            </a:r>
            <a:endParaRPr sz="1200"/>
          </a:p>
        </p:txBody>
      </p:sp>
      <p:sp>
        <p:nvSpPr>
          <p:cNvPr id="143" name="Google Shape;143;p18"/>
          <p:cNvSpPr/>
          <p:nvPr/>
        </p:nvSpPr>
        <p:spPr>
          <a:xfrm>
            <a:off x="552138" y="2452863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Rental cars</a:t>
            </a:r>
            <a:endParaRPr sz="1200"/>
          </a:p>
        </p:txBody>
      </p:sp>
      <p:sp>
        <p:nvSpPr>
          <p:cNvPr id="144" name="Google Shape;144;p18"/>
          <p:cNvSpPr/>
          <p:nvPr/>
        </p:nvSpPr>
        <p:spPr>
          <a:xfrm>
            <a:off x="1941538" y="226000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Vacation offers </a:t>
            </a:r>
            <a:endParaRPr sz="1200"/>
          </a:p>
        </p:txBody>
      </p:sp>
      <p:sp>
        <p:nvSpPr>
          <p:cNvPr id="145" name="Google Shape;145;p18"/>
          <p:cNvSpPr/>
          <p:nvPr/>
        </p:nvSpPr>
        <p:spPr>
          <a:xfrm>
            <a:off x="5875300" y="1966075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Family friendly </a:t>
            </a:r>
            <a:endParaRPr sz="1200"/>
          </a:p>
        </p:txBody>
      </p:sp>
      <p:sp>
        <p:nvSpPr>
          <p:cNvPr id="146" name="Google Shape;146;p18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Macro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3408800" y="110363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High speed</a:t>
            </a:r>
            <a:endParaRPr sz="1200"/>
          </a:p>
        </p:txBody>
      </p:sp>
      <p:sp>
        <p:nvSpPr>
          <p:cNvPr id="148" name="Google Shape;148;p18"/>
          <p:cNvSpPr txBox="1"/>
          <p:nvPr/>
        </p:nvSpPr>
        <p:spPr>
          <a:xfrm>
            <a:off x="17524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Spider Map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Micro Part 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150" name="Google Shape;150;p18"/>
          <p:cNvCxnSpPr>
            <a:stCxn id="130" idx="0"/>
            <a:endCxn id="128" idx="4"/>
          </p:cNvCxnSpPr>
          <p:nvPr/>
        </p:nvCxnSpPr>
        <p:spPr>
          <a:xfrm rot="10800000">
            <a:off x="3736738" y="1780438"/>
            <a:ext cx="364500" cy="1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8"/>
          <p:cNvCxnSpPr>
            <a:stCxn id="135" idx="5"/>
            <a:endCxn id="141" idx="1"/>
          </p:cNvCxnSpPr>
          <p:nvPr/>
        </p:nvCxnSpPr>
        <p:spPr>
          <a:xfrm>
            <a:off x="1455564" y="1412053"/>
            <a:ext cx="446700" cy="7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8"/>
          <p:cNvCxnSpPr>
            <a:stCxn id="128" idx="0"/>
            <a:endCxn id="147" idx="4"/>
          </p:cNvCxnSpPr>
          <p:nvPr/>
        </p:nvCxnSpPr>
        <p:spPr>
          <a:xfrm flipH="1" rot="10800000">
            <a:off x="3736838" y="910575"/>
            <a:ext cx="272100" cy="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8"/>
          <p:cNvCxnSpPr>
            <a:stCxn id="136" idx="6"/>
            <a:endCxn id="138" idx="2"/>
          </p:cNvCxnSpPr>
          <p:nvPr/>
        </p:nvCxnSpPr>
        <p:spPr>
          <a:xfrm flipH="1" rot="10800000">
            <a:off x="7294613" y="1130325"/>
            <a:ext cx="314400" cy="2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8"/>
          <p:cNvCxnSpPr>
            <a:stCxn id="136" idx="6"/>
            <a:endCxn id="142" idx="1"/>
          </p:cNvCxnSpPr>
          <p:nvPr/>
        </p:nvCxnSpPr>
        <p:spPr>
          <a:xfrm>
            <a:off x="7294613" y="1337625"/>
            <a:ext cx="232200" cy="4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8"/>
          <p:cNvCxnSpPr>
            <a:stCxn id="136" idx="4"/>
            <a:endCxn id="145" idx="0"/>
          </p:cNvCxnSpPr>
          <p:nvPr/>
        </p:nvCxnSpPr>
        <p:spPr>
          <a:xfrm flipH="1">
            <a:off x="6475463" y="1737675"/>
            <a:ext cx="71400" cy="22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8"/>
          <p:cNvCxnSpPr>
            <a:stCxn id="136" idx="2"/>
            <a:endCxn id="136" idx="2"/>
          </p:cNvCxnSpPr>
          <p:nvPr/>
        </p:nvCxnSpPr>
        <p:spPr>
          <a:xfrm>
            <a:off x="5799113" y="13376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8"/>
          <p:cNvCxnSpPr>
            <a:stCxn id="136" idx="3"/>
            <a:endCxn id="133" idx="7"/>
          </p:cNvCxnSpPr>
          <p:nvPr/>
        </p:nvCxnSpPr>
        <p:spPr>
          <a:xfrm rot="10800000">
            <a:off x="5666223" y="1574303"/>
            <a:ext cx="351900" cy="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8"/>
          <p:cNvCxnSpPr>
            <a:stCxn id="136" idx="1"/>
            <a:endCxn id="129" idx="4"/>
          </p:cNvCxnSpPr>
          <p:nvPr/>
        </p:nvCxnSpPr>
        <p:spPr>
          <a:xfrm rot="10800000">
            <a:off x="5660823" y="970747"/>
            <a:ext cx="357300" cy="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8"/>
          <p:cNvCxnSpPr>
            <a:stCxn id="128" idx="5"/>
            <a:endCxn id="133" idx="2"/>
          </p:cNvCxnSpPr>
          <p:nvPr/>
        </p:nvCxnSpPr>
        <p:spPr>
          <a:xfrm>
            <a:off x="4265577" y="1663403"/>
            <a:ext cx="376200" cy="1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8"/>
          <p:cNvCxnSpPr>
            <a:stCxn id="128" idx="3"/>
            <a:endCxn id="141" idx="7"/>
          </p:cNvCxnSpPr>
          <p:nvPr/>
        </p:nvCxnSpPr>
        <p:spPr>
          <a:xfrm flipH="1">
            <a:off x="2751198" y="1663403"/>
            <a:ext cx="456900" cy="5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8"/>
          <p:cNvCxnSpPr>
            <a:stCxn id="140" idx="7"/>
            <a:endCxn id="128" idx="4"/>
          </p:cNvCxnSpPr>
          <p:nvPr/>
        </p:nvCxnSpPr>
        <p:spPr>
          <a:xfrm flipH="1" rot="10800000">
            <a:off x="2463320" y="1780690"/>
            <a:ext cx="1273500" cy="14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8"/>
          <p:cNvSpPr/>
          <p:nvPr/>
        </p:nvSpPr>
        <p:spPr>
          <a:xfrm flipH="1" rot="10800000">
            <a:off x="4188575" y="2401274"/>
            <a:ext cx="1375800" cy="2283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Rail ownership</a:t>
            </a:r>
            <a:endParaRPr sz="1200"/>
          </a:p>
        </p:txBody>
      </p:sp>
      <p:cxnSp>
        <p:nvCxnSpPr>
          <p:cNvPr id="163" name="Google Shape;163;p18"/>
          <p:cNvCxnSpPr>
            <a:stCxn id="135" idx="6"/>
            <a:endCxn id="144" idx="3"/>
          </p:cNvCxnSpPr>
          <p:nvPr/>
        </p:nvCxnSpPr>
        <p:spPr>
          <a:xfrm flipH="1" rot="10800000">
            <a:off x="1674575" y="908975"/>
            <a:ext cx="442800" cy="2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18"/>
          <p:cNvSpPr/>
          <p:nvPr/>
        </p:nvSpPr>
        <p:spPr>
          <a:xfrm>
            <a:off x="2758363" y="2699350"/>
            <a:ext cx="1375800" cy="7212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Ownership of </a:t>
            </a:r>
            <a:r>
              <a:rPr lang="de" sz="1200"/>
              <a:t> the train </a:t>
            </a:r>
            <a:r>
              <a:rPr lang="de" sz="1200"/>
              <a:t>stations</a:t>
            </a:r>
            <a:endParaRPr sz="1200"/>
          </a:p>
        </p:txBody>
      </p:sp>
      <p:sp>
        <p:nvSpPr>
          <p:cNvPr id="165" name="Google Shape;165;p18"/>
          <p:cNvSpPr/>
          <p:nvPr/>
        </p:nvSpPr>
        <p:spPr>
          <a:xfrm>
            <a:off x="5618775" y="2872638"/>
            <a:ext cx="12003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Green energy use</a:t>
            </a:r>
            <a:endParaRPr sz="1200"/>
          </a:p>
        </p:txBody>
      </p:sp>
      <p:cxnSp>
        <p:nvCxnSpPr>
          <p:cNvPr id="166" name="Google Shape;166;p18"/>
          <p:cNvCxnSpPr>
            <a:stCxn id="165" idx="6"/>
            <a:endCxn id="131" idx="2"/>
          </p:cNvCxnSpPr>
          <p:nvPr/>
        </p:nvCxnSpPr>
        <p:spPr>
          <a:xfrm flipH="1" rot="10800000">
            <a:off x="6819075" y="3228888"/>
            <a:ext cx="677100" cy="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8"/>
          <p:cNvCxnSpPr>
            <a:stCxn id="165" idx="1"/>
            <a:endCxn id="128" idx="5"/>
          </p:cNvCxnSpPr>
          <p:nvPr/>
        </p:nvCxnSpPr>
        <p:spPr>
          <a:xfrm rot="10800000">
            <a:off x="4265455" y="1663509"/>
            <a:ext cx="1529100" cy="13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8"/>
          <p:cNvCxnSpPr>
            <a:stCxn id="164" idx="4"/>
            <a:endCxn id="137" idx="0"/>
          </p:cNvCxnSpPr>
          <p:nvPr/>
        </p:nvCxnSpPr>
        <p:spPr>
          <a:xfrm>
            <a:off x="3446263" y="3420550"/>
            <a:ext cx="0" cy="1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18"/>
          <p:cNvSpPr/>
          <p:nvPr/>
        </p:nvSpPr>
        <p:spPr>
          <a:xfrm>
            <a:off x="6546875" y="3685000"/>
            <a:ext cx="1248600" cy="800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International network</a:t>
            </a:r>
            <a:endParaRPr sz="1200"/>
          </a:p>
        </p:txBody>
      </p:sp>
      <p:cxnSp>
        <p:nvCxnSpPr>
          <p:cNvPr id="170" name="Google Shape;170;p18"/>
          <p:cNvCxnSpPr>
            <a:stCxn id="134" idx="0"/>
            <a:endCxn id="131" idx="4"/>
          </p:cNvCxnSpPr>
          <p:nvPr/>
        </p:nvCxnSpPr>
        <p:spPr>
          <a:xfrm rot="10800000">
            <a:off x="8243850" y="3628925"/>
            <a:ext cx="200100" cy="1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8"/>
          <p:cNvCxnSpPr>
            <a:stCxn id="169" idx="7"/>
            <a:endCxn id="131" idx="3"/>
          </p:cNvCxnSpPr>
          <p:nvPr/>
        </p:nvCxnSpPr>
        <p:spPr>
          <a:xfrm flipH="1" rot="10800000">
            <a:off x="7612622" y="3511772"/>
            <a:ext cx="1026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8"/>
          <p:cNvCxnSpPr>
            <a:stCxn id="132" idx="6"/>
            <a:endCxn id="169" idx="2"/>
          </p:cNvCxnSpPr>
          <p:nvPr/>
        </p:nvCxnSpPr>
        <p:spPr>
          <a:xfrm>
            <a:off x="6012800" y="4030775"/>
            <a:ext cx="534000" cy="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8"/>
          <p:cNvCxnSpPr>
            <a:stCxn id="132" idx="6"/>
            <a:endCxn id="165" idx="4"/>
          </p:cNvCxnSpPr>
          <p:nvPr/>
        </p:nvCxnSpPr>
        <p:spPr>
          <a:xfrm flipH="1" rot="10800000">
            <a:off x="6012800" y="3672875"/>
            <a:ext cx="206100" cy="3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18"/>
          <p:cNvCxnSpPr>
            <a:stCxn id="162" idx="2"/>
            <a:endCxn id="162" idx="2"/>
          </p:cNvCxnSpPr>
          <p:nvPr/>
        </p:nvCxnSpPr>
        <p:spPr>
          <a:xfrm>
            <a:off x="4188575" y="2515424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18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105000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9E9E9E"/>
                </a:solidFill>
              </a:rPr>
              <a:t>Macro Part </a:t>
            </a:r>
            <a:endParaRPr b="1" sz="1100">
              <a:solidFill>
                <a:srgbClr val="9E9E9E"/>
              </a:solidFill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1752450" y="4613725"/>
            <a:ext cx="225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434343"/>
                </a:solidFill>
              </a:rPr>
              <a:t>3. Potters Spider Diagram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729525" y="457673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9E9E9E"/>
                </a:solidFill>
              </a:rPr>
              <a:t>Micro Part </a:t>
            </a:r>
            <a:endParaRPr sz="1100">
              <a:solidFill>
                <a:srgbClr val="9E9E9E"/>
              </a:solidFill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255275" y="3506563"/>
            <a:ext cx="1200300" cy="8190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Freight transport</a:t>
            </a:r>
            <a:endParaRPr sz="1200"/>
          </a:p>
        </p:txBody>
      </p:sp>
      <p:cxnSp>
        <p:nvCxnSpPr>
          <p:cNvPr id="182" name="Google Shape;182;p18"/>
          <p:cNvCxnSpPr>
            <a:stCxn id="162" idx="5"/>
            <a:endCxn id="132" idx="0"/>
          </p:cNvCxnSpPr>
          <p:nvPr/>
        </p:nvCxnSpPr>
        <p:spPr>
          <a:xfrm flipH="1">
            <a:off x="5265094" y="2434708"/>
            <a:ext cx="97800" cy="11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8"/>
          <p:cNvCxnSpPr>
            <a:stCxn id="137" idx="7"/>
            <a:endCxn id="162" idx="3"/>
          </p:cNvCxnSpPr>
          <p:nvPr/>
        </p:nvCxnSpPr>
        <p:spPr>
          <a:xfrm flipH="1" rot="10800000">
            <a:off x="3975014" y="2434647"/>
            <a:ext cx="414900" cy="12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8"/>
          <p:cNvCxnSpPr>
            <a:stCxn id="135" idx="4"/>
            <a:endCxn id="143" idx="0"/>
          </p:cNvCxnSpPr>
          <p:nvPr/>
        </p:nvCxnSpPr>
        <p:spPr>
          <a:xfrm>
            <a:off x="926825" y="1529225"/>
            <a:ext cx="225600" cy="9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8"/>
          <p:cNvCxnSpPr>
            <a:stCxn id="135" idx="5"/>
            <a:endCxn id="139" idx="2"/>
          </p:cNvCxnSpPr>
          <p:nvPr/>
        </p:nvCxnSpPr>
        <p:spPr>
          <a:xfrm>
            <a:off x="1455564" y="1412053"/>
            <a:ext cx="219000" cy="1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8"/>
          <p:cNvCxnSpPr>
            <a:stCxn id="139" idx="6"/>
            <a:endCxn id="128" idx="2"/>
          </p:cNvCxnSpPr>
          <p:nvPr/>
        </p:nvCxnSpPr>
        <p:spPr>
          <a:xfrm flipH="1" rot="10800000">
            <a:off x="2874875" y="1380525"/>
            <a:ext cx="11430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8"/>
          <p:cNvCxnSpPr>
            <a:stCxn id="135" idx="4"/>
            <a:endCxn id="140" idx="0"/>
          </p:cNvCxnSpPr>
          <p:nvPr/>
        </p:nvCxnSpPr>
        <p:spPr>
          <a:xfrm>
            <a:off x="926825" y="1529225"/>
            <a:ext cx="1112100" cy="15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8"/>
          <p:cNvCxnSpPr>
            <a:stCxn id="135" idx="3"/>
            <a:endCxn id="181" idx="1"/>
          </p:cNvCxnSpPr>
          <p:nvPr/>
        </p:nvCxnSpPr>
        <p:spPr>
          <a:xfrm>
            <a:off x="398086" y="1412053"/>
            <a:ext cx="33000" cy="22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8"/>
          <p:cNvCxnSpPr>
            <a:stCxn id="181" idx="6"/>
            <a:endCxn id="137" idx="3"/>
          </p:cNvCxnSpPr>
          <p:nvPr/>
        </p:nvCxnSpPr>
        <p:spPr>
          <a:xfrm>
            <a:off x="1455575" y="3916063"/>
            <a:ext cx="146190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600" y="1042999"/>
            <a:ext cx="4595751" cy="33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>
            <p:ph type="title"/>
          </p:nvPr>
        </p:nvSpPr>
        <p:spPr>
          <a:xfrm>
            <a:off x="235513" y="15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</a:t>
            </a:r>
            <a:r>
              <a:rPr lang="de"/>
              <a:t>Position of Deutsche Bahn</a:t>
            </a:r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9" y="1892475"/>
            <a:ext cx="647975" cy="4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198" name="Google Shape;1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105000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9E9E9E"/>
                </a:solidFill>
              </a:rPr>
              <a:t>Macro Part </a:t>
            </a:r>
            <a:endParaRPr b="1" sz="1100">
              <a:solidFill>
                <a:srgbClr val="9E9E9E"/>
              </a:solidFill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1761350" y="4602500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434343"/>
                </a:solidFill>
              </a:rPr>
              <a:t>4. Position of DB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4729525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9E9E9E"/>
                </a:solidFill>
              </a:rPr>
              <a:t>Micro Part </a:t>
            </a:r>
            <a:endParaRPr sz="1100">
              <a:solidFill>
                <a:srgbClr val="9E9E9E"/>
              </a:solidFill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3944475" y="818025"/>
            <a:ext cx="22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Competitive Advantage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 rot="-5400000">
            <a:off x="1203850" y="2805225"/>
            <a:ext cx="22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Scope</a:t>
            </a:r>
            <a:endParaRPr/>
          </a:p>
        </p:txBody>
      </p:sp>
      <p:pic>
        <p:nvPicPr>
          <p:cNvPr id="204" name="Google Shape;2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600" y="1042999"/>
            <a:ext cx="4595751" cy="33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 txBox="1"/>
          <p:nvPr>
            <p:ph type="title"/>
          </p:nvPr>
        </p:nvSpPr>
        <p:spPr>
          <a:xfrm>
            <a:off x="235513" y="15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</a:t>
            </a:r>
            <a:r>
              <a:rPr lang="de"/>
              <a:t>Position of Deutsche Bahn</a:t>
            </a:r>
            <a:endParaRPr/>
          </a:p>
        </p:txBody>
      </p:sp>
      <p:pic>
        <p:nvPicPr>
          <p:cNvPr id="211" name="Google Shape;2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9" y="1892475"/>
            <a:ext cx="647975" cy="4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105000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9E9E9E"/>
                </a:solidFill>
              </a:rPr>
              <a:t>Macro Part 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1752450" y="4564975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434343"/>
                </a:solidFill>
              </a:rPr>
              <a:t>4. </a:t>
            </a:r>
            <a:r>
              <a:rPr b="1" lang="de">
                <a:solidFill>
                  <a:srgbClr val="434343"/>
                </a:solidFill>
              </a:rPr>
              <a:t>Position of DB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4729525" y="45793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E9E9E"/>
                </a:solidFill>
              </a:rPr>
              <a:t>Micro Part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3944475" y="818025"/>
            <a:ext cx="22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Competitive Advantage</a:t>
            </a:r>
            <a:endParaRPr/>
          </a:p>
        </p:txBody>
      </p:sp>
      <p:sp>
        <p:nvSpPr>
          <p:cNvPr id="218" name="Google Shape;218;p20"/>
          <p:cNvSpPr txBox="1"/>
          <p:nvPr/>
        </p:nvSpPr>
        <p:spPr>
          <a:xfrm rot="-5400000">
            <a:off x="1203850" y="2805225"/>
            <a:ext cx="22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Scope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854" y="2574363"/>
            <a:ext cx="109944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8200" y="2863260"/>
            <a:ext cx="55018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4725" y="3832225"/>
            <a:ext cx="913148" cy="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589" y="2758888"/>
            <a:ext cx="647975" cy="4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975" y="2236188"/>
            <a:ext cx="913148" cy="3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6425" y="1351610"/>
            <a:ext cx="55018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3554" y="2986513"/>
            <a:ext cx="109944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4577125" y="4503188"/>
            <a:ext cx="17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232" name="Google Shape;2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7125" y="4541100"/>
            <a:ext cx="9144001" cy="6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/>
          <p:nvPr/>
        </p:nvSpPr>
        <p:spPr>
          <a:xfrm>
            <a:off x="105000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9E9E9E"/>
                </a:solidFill>
              </a:rPr>
              <a:t>Macro Part </a:t>
            </a:r>
            <a:endParaRPr b="1" sz="1100">
              <a:solidFill>
                <a:srgbClr val="9E9E9E"/>
              </a:solidFill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1752450" y="4602500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434343"/>
                </a:solidFill>
              </a:rPr>
              <a:t>4. </a:t>
            </a:r>
            <a:r>
              <a:rPr b="1" lang="de" sz="1100">
                <a:solidFill>
                  <a:srgbClr val="434343"/>
                </a:solidFill>
              </a:rPr>
              <a:t>Position of DB</a:t>
            </a:r>
            <a:endParaRPr b="1" sz="1100">
              <a:solidFill>
                <a:srgbClr val="434343"/>
              </a:solidFill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4720625" y="4602488"/>
            <a:ext cx="177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9E9E9E"/>
                </a:solidFill>
              </a:rPr>
              <a:t>Micro Part </a:t>
            </a:r>
            <a:endParaRPr sz="1100">
              <a:solidFill>
                <a:srgbClr val="9E9E9E"/>
              </a:solidFill>
            </a:endParaRPr>
          </a:p>
        </p:txBody>
      </p:sp>
      <p:sp>
        <p:nvSpPr>
          <p:cNvPr id="236" name="Google Shape;236;p21"/>
          <p:cNvSpPr txBox="1"/>
          <p:nvPr>
            <p:ph type="title"/>
          </p:nvPr>
        </p:nvSpPr>
        <p:spPr>
          <a:xfrm>
            <a:off x="235513" y="15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</a:t>
            </a:r>
            <a:r>
              <a:rPr lang="de"/>
              <a:t>Position of Deutsche Bahn</a:t>
            </a:r>
            <a:endParaRPr/>
          </a:p>
        </p:txBody>
      </p:sp>
      <p:pic>
        <p:nvPicPr>
          <p:cNvPr id="237" name="Google Shape;23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6858" y="729425"/>
            <a:ext cx="5029304" cy="368466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 txBox="1"/>
          <p:nvPr/>
        </p:nvSpPr>
        <p:spPr>
          <a:xfrm>
            <a:off x="3212100" y="3854825"/>
            <a:ext cx="7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</a:t>
            </a:r>
            <a:endParaRPr/>
          </a:p>
        </p:txBody>
      </p:sp>
      <p:sp>
        <p:nvSpPr>
          <p:cNvPr id="239" name="Google Shape;239;p21"/>
          <p:cNvSpPr txBox="1"/>
          <p:nvPr/>
        </p:nvSpPr>
        <p:spPr>
          <a:xfrm>
            <a:off x="2554925" y="1228175"/>
            <a:ext cx="7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</a:t>
            </a:r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2554925" y="3397650"/>
            <a:ext cx="7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low</a:t>
            </a:r>
            <a:endParaRPr/>
          </a:p>
        </p:txBody>
      </p:sp>
      <p:sp>
        <p:nvSpPr>
          <p:cNvPr id="241" name="Google Shape;241;p21"/>
          <p:cNvSpPr txBox="1"/>
          <p:nvPr/>
        </p:nvSpPr>
        <p:spPr>
          <a:xfrm>
            <a:off x="5556375" y="3841400"/>
            <a:ext cx="7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low</a:t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3552250" y="4144650"/>
            <a:ext cx="2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relative cost position </a:t>
            </a:r>
            <a:endParaRPr b="1"/>
          </a:p>
        </p:txBody>
      </p:sp>
      <p:sp>
        <p:nvSpPr>
          <p:cNvPr id="243" name="Google Shape;243;p21"/>
          <p:cNvSpPr txBox="1"/>
          <p:nvPr/>
        </p:nvSpPr>
        <p:spPr>
          <a:xfrm rot="-5398686">
            <a:off x="1962263" y="2234257"/>
            <a:ext cx="7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WTP</a:t>
            </a:r>
            <a:endParaRPr b="1"/>
          </a:p>
        </p:txBody>
      </p:sp>
      <p:pic>
        <p:nvPicPr>
          <p:cNvPr id="244" name="Google Shape;24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6808" y="96825"/>
            <a:ext cx="1844040" cy="5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